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15"/>
  </p:notesMasterIdLst>
  <p:sldIdLst>
    <p:sldId id="846" r:id="rId3"/>
    <p:sldId id="891" r:id="rId4"/>
    <p:sldId id="901" r:id="rId5"/>
    <p:sldId id="899" r:id="rId6"/>
    <p:sldId id="898" r:id="rId7"/>
    <p:sldId id="902" r:id="rId8"/>
    <p:sldId id="904" r:id="rId9"/>
    <p:sldId id="903" r:id="rId10"/>
    <p:sldId id="906" r:id="rId11"/>
    <p:sldId id="905" r:id="rId12"/>
    <p:sldId id="907" r:id="rId13"/>
    <p:sldId id="90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74"/>
    <p:restoredTop sz="92968"/>
  </p:normalViewPr>
  <p:slideViewPr>
    <p:cSldViewPr snapToGrid="0">
      <p:cViewPr varScale="1">
        <p:scale>
          <a:sx n="77" d="100"/>
          <a:sy n="77" d="100"/>
        </p:scale>
        <p:origin x="216" y="6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26472B-8DCC-DD45-A184-45ADD3FD4BB1}" type="datetimeFigureOut">
              <a:rPr lang="en-US" smtClean="0"/>
              <a:t>7/6/26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9FEA95-82EC-1048-AE26-1F9E53FB4A66}" type="slidenum">
              <a:rPr lang="en-US" smtClean="0"/>
              <a:t>‹#›</a:t>
            </a:fld>
            <a:endParaRPr lang="en-US"/>
          </a:p>
        </p:txBody>
      </p:sp>
    </p:spTree>
    <p:extLst>
      <p:ext uri="{BB962C8B-B14F-4D97-AF65-F5344CB8AC3E}">
        <p14:creationId xmlns:p14="http://schemas.microsoft.com/office/powerpoint/2010/main" val="3212060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C64D611-79F3-4F55-845E-76D5E9D4640D}" type="slidenum">
              <a:rPr kumimoji="0" lang="en-GB" sz="1200" b="0" i="0" u="none" strike="noStrike" kern="1200" cap="none" spc="0" normalizeH="0" baseline="0" noProof="0" smtClean="0">
                <a:ln>
                  <a:noFill/>
                </a:ln>
                <a:solidFill>
                  <a:prstClr val="black"/>
                </a:solidFill>
                <a:effectLst/>
                <a:uLnTx/>
                <a:uFillTx/>
                <a:latin typeface="Helvetica Now Display" panose="020B0504030202020204" pitchFamily="34" charset="77"/>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Helvetica Now Display" panose="020B0504030202020204" pitchFamily="34" charset="77"/>
              <a:ea typeface="+mn-ea"/>
              <a:cs typeface="+mn-cs"/>
            </a:endParaRPr>
          </a:p>
        </p:txBody>
      </p:sp>
    </p:spTree>
    <p:extLst>
      <p:ext uri="{BB962C8B-B14F-4D97-AF65-F5344CB8AC3E}">
        <p14:creationId xmlns:p14="http://schemas.microsoft.com/office/powerpoint/2010/main" val="2478776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8B7C0-541A-8C76-1D90-E00994BA1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FEBB07-4682-5556-8DD9-5BABB98DE6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6519EF-AFFA-436A-838A-53CFE298BC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82B837-21A4-8A9A-23DB-F38B1E950B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597C3-EFF5-7144-960A-096BDB247F9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8580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0BA33-77E1-1207-48C1-94CCF816D7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5B0A1-F127-8CC1-3845-0EB5E761D9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B2B103-4758-69A3-5471-7B65F47D70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6D66BF-6219-BB91-1C37-56E165639EB8}"/>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C64D611-79F3-4F55-845E-76D5E9D4640D}" type="slidenum">
              <a:rPr kumimoji="0" lang="en-GB" sz="1200" b="0" i="0" u="none" strike="noStrike" kern="1200" cap="none" spc="0" normalizeH="0" baseline="0" noProof="0" smtClean="0">
                <a:ln>
                  <a:noFill/>
                </a:ln>
                <a:solidFill>
                  <a:prstClr val="black"/>
                </a:solidFill>
                <a:effectLst/>
                <a:uLnTx/>
                <a:uFillTx/>
                <a:latin typeface="Helvetica Now Display" panose="020B0504030202020204" pitchFamily="34" charset="77"/>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Helvetica Now Display" panose="020B0504030202020204" pitchFamily="34" charset="77"/>
              <a:ea typeface="+mn-ea"/>
              <a:cs typeface="+mn-cs"/>
            </a:endParaRPr>
          </a:p>
        </p:txBody>
      </p:sp>
    </p:spTree>
    <p:extLst>
      <p:ext uri="{BB962C8B-B14F-4D97-AF65-F5344CB8AC3E}">
        <p14:creationId xmlns:p14="http://schemas.microsoft.com/office/powerpoint/2010/main" val="2059260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12640-224F-347B-C3D9-A516322DE3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09741A-ED2D-2A86-B49E-138479A143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EA7DB-D065-F5F5-1F2F-451429482A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EE9846-A340-E1E1-12D7-405063B768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597C3-EFF5-7144-960A-096BDB247F9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92949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424D9-D75B-23C4-8604-35FA48F1A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2E3176-5E75-2C87-41FE-5A6ECAEF3B2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8B8C158-1FC7-158A-9CE0-048CCF803E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Minus the Q&amp;A</a:t>
            </a:r>
          </a:p>
        </p:txBody>
      </p:sp>
      <p:sp>
        <p:nvSpPr>
          <p:cNvPr id="4" name="Slide Number Placeholder 3">
            <a:extLst>
              <a:ext uri="{FF2B5EF4-FFF2-40B4-BE49-F238E27FC236}">
                <a16:creationId xmlns:a16="http://schemas.microsoft.com/office/drawing/2014/main" id="{931F505E-97AB-CC9F-F03E-E230A227DF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597C3-EFF5-7144-960A-096BDB247F9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9831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8F137-0962-7964-0CFB-9C9DD2902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7F659-E320-4AE5-E25C-3D5F0BDCD0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C92D85-4FA3-4697-0656-6F3B3DF860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F22895-0D02-97F1-3A0E-DF6695AD21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597C3-EFF5-7144-960A-096BDB247F9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0413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148A7-EF6C-274C-B6FE-31CB1ABE98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8DD5E8-6F33-2FBD-EF80-BE5217E925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30108C-15B8-7034-6527-1F56250556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4BA7D7-055B-C346-F124-416A8079F5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597C3-EFF5-7144-960A-096BDB247F9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0220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FBAFE-D7F2-5AB9-4B5B-34A0FDAAD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C13B88-6174-6E94-F5C0-37033511B5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B873D-F3B9-71B7-0164-584FAFEA19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7634E6-D557-B9D4-BABE-DFFB37523A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597C3-EFF5-7144-960A-096BDB247F9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1170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29F7D-C4E7-C305-B023-3711507AC0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55434-F58E-4609-0405-F73BEB75C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97700-5846-0880-A94D-9E972C36FD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D2704A-FB36-2B0E-3C94-64FB22F0D4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597C3-EFF5-7144-960A-096BDB247F9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5569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AC617-F1E1-8945-C6CF-68AC9AB4F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4DFB87-367E-4820-A2E3-2F63E6F110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E20DC-31DF-B7F3-7F2D-2A7428FD9ECC}"/>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We will invite the nominated lead member(s) of our Best Practice Working Group for each ESG (excluding </a:t>
            </a:r>
            <a:r>
              <a:rPr lang="en-GB" sz="1200" kern="1200" dirty="0" err="1">
                <a:solidFill>
                  <a:schemeClr val="tx1"/>
                </a:solidFill>
                <a:effectLst/>
                <a:latin typeface="+mn-lt"/>
                <a:ea typeface="+mn-ea"/>
                <a:cs typeface="+mn-cs"/>
              </a:rPr>
              <a:t>BucKLES</a:t>
            </a:r>
            <a:r>
              <a:rPr lang="en-GB" sz="1200" kern="1200" dirty="0">
                <a:solidFill>
                  <a:schemeClr val="tx1"/>
                </a:solidFill>
                <a:effectLst/>
                <a:latin typeface="+mn-lt"/>
                <a:ea typeface="+mn-ea"/>
                <a:cs typeface="+mn-cs"/>
              </a:rPr>
              <a:t>) to coordinate a single response on their ESG's behalf. However, some of the survey questions - specifically those relating to decision-making about the initiation and retirement of living evidence syntheses, and others requiring reflection on experiences of producing them - can only be answered by people who have been closely involved in the planning and production of an ESG's current living evidence syntheses. We therefore plan to suggest to respondents that if they have not themselves been closely involved in the planning and production of all of their ESG's current living evidence syntheses, they should consider convening a group meeting to complete the survey in collaboration with one or more other people in their ESG with the relevant experience.</a:t>
            </a:r>
            <a:endParaRPr lang="en-US" dirty="0"/>
          </a:p>
        </p:txBody>
      </p:sp>
      <p:sp>
        <p:nvSpPr>
          <p:cNvPr id="4" name="Slide Number Placeholder 3">
            <a:extLst>
              <a:ext uri="{FF2B5EF4-FFF2-40B4-BE49-F238E27FC236}">
                <a16:creationId xmlns:a16="http://schemas.microsoft.com/office/drawing/2014/main" id="{20D6F79B-64D5-CC2E-499F-BDE9E36196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597C3-EFF5-7144-960A-096BDB247F9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6106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D4FE3-11DC-CF51-C18F-ACB441D07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EE233-119A-B640-02B2-10BB608C46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F4909F-7A28-21C7-6CA0-84408503C4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D3FB57-5984-06BA-33EF-6C28A0302A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597C3-EFF5-7144-960A-096BDB247F9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2158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F61FB-B540-958C-7557-85D0711D80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79A3D-500B-8077-4DDB-660DDD4352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E06244-CBD2-7451-5B35-53AC1AD25D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2DBDD2-2621-B30B-7EBE-E43A350486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597C3-EFF5-7144-960A-096BDB247F9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1851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46463" y="1916832"/>
            <a:ext cx="10363200" cy="430887"/>
          </a:xfrm>
        </p:spPr>
        <p:txBody>
          <a:bodyPr/>
          <a:lstStyle>
            <a:lvl1pPr>
              <a:defRPr>
                <a:latin typeface="Bierstadt" panose="020B05040202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346463" y="2708920"/>
            <a:ext cx="10363200" cy="2664296"/>
          </a:xfrm>
        </p:spPr>
        <p:txBody>
          <a:bodyPr/>
          <a:lstStyle>
            <a:lvl1pPr marL="0" indent="0" algn="l">
              <a:buNone/>
              <a:defRPr baseline="0">
                <a:solidFill>
                  <a:schemeClr val="tx1">
                    <a:lumMod val="75000"/>
                    <a:lumOff val="25000"/>
                  </a:schemeClr>
                </a:solidFill>
                <a:latin typeface="Bierstadt" panose="020B0504020202020204"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380115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1128588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2629597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46463" y="1916832"/>
            <a:ext cx="10363200" cy="430887"/>
          </a:xfrm>
        </p:spPr>
        <p:txBody>
          <a:bodyPr/>
          <a:lstStyle>
            <a:lvl1pPr>
              <a:defRPr>
                <a:latin typeface="Bierstadt" panose="020B05040202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346463" y="2708920"/>
            <a:ext cx="10363200" cy="2664296"/>
          </a:xfrm>
        </p:spPr>
        <p:txBody>
          <a:bodyPr/>
          <a:lstStyle>
            <a:lvl1pPr marL="0" indent="0" algn="l">
              <a:buNone/>
              <a:defRPr baseline="0">
                <a:solidFill>
                  <a:schemeClr val="tx1">
                    <a:lumMod val="75000"/>
                    <a:lumOff val="25000"/>
                  </a:schemeClr>
                </a:solidFill>
                <a:latin typeface="Bierstadt" panose="020B0504020202020204"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3520311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chor="t" anchorCtr="0"/>
          <a:lstStyle>
            <a:lvl1pPr algn="l">
              <a:defRPr b="1" i="0">
                <a:solidFill>
                  <a:schemeClr val="bg1">
                    <a:lumMod val="85000"/>
                  </a:schemeClr>
                </a:solidFill>
                <a:latin typeface="Helvetica Now Display" panose="020B0504030202020204" pitchFamily="34" charset="77"/>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234000" indent="-234000">
              <a:spcBef>
                <a:spcPts val="0"/>
              </a:spcBef>
              <a:spcAft>
                <a:spcPts val="1800"/>
              </a:spcAft>
              <a:defRPr/>
            </a:lvl1pPr>
            <a:lvl2pPr marL="234000" indent="-234000">
              <a:spcBef>
                <a:spcPts val="0"/>
              </a:spcBef>
              <a:spcAft>
                <a:spcPts val="1800"/>
              </a:spcAft>
              <a:defRPr/>
            </a:lvl2pPr>
            <a:lvl3pPr marL="234000" indent="-234000">
              <a:spcBef>
                <a:spcPts val="0"/>
              </a:spcBef>
              <a:spcAft>
                <a:spcPts val="1800"/>
              </a:spcAft>
              <a:defRPr/>
            </a:lvl3pPr>
            <a:lvl4pPr marL="234000" indent="-234000">
              <a:spcBef>
                <a:spcPts val="0"/>
              </a:spcBef>
              <a:spcAft>
                <a:spcPts val="1800"/>
              </a:spcAft>
              <a:defRPr/>
            </a:lvl4pPr>
            <a:lvl5pPr marL="234000" indent="-234000">
              <a:spcBef>
                <a:spcPts val="0"/>
              </a:spcBef>
              <a:spcAft>
                <a:spcPts val="18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32637248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107807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dirty="0"/>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213473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338370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2388716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20305822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855980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chor="t" anchorCtr="0"/>
          <a:lstStyle>
            <a:lvl1pPr algn="l">
              <a:defRPr b="1" i="0">
                <a:solidFill>
                  <a:schemeClr val="bg1">
                    <a:lumMod val="85000"/>
                  </a:schemeClr>
                </a:solidFill>
                <a:latin typeface="Helvetica Now Display" panose="020B0504030202020204" pitchFamily="34" charset="77"/>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234000" indent="-234000">
              <a:spcBef>
                <a:spcPts val="0"/>
              </a:spcBef>
              <a:spcAft>
                <a:spcPts val="1800"/>
              </a:spcAft>
              <a:defRPr/>
            </a:lvl1pPr>
            <a:lvl2pPr marL="234000" indent="-234000">
              <a:spcBef>
                <a:spcPts val="0"/>
              </a:spcBef>
              <a:spcAft>
                <a:spcPts val="1800"/>
              </a:spcAft>
              <a:defRPr/>
            </a:lvl2pPr>
            <a:lvl3pPr marL="234000" indent="-234000">
              <a:spcBef>
                <a:spcPts val="0"/>
              </a:spcBef>
              <a:spcAft>
                <a:spcPts val="1800"/>
              </a:spcAft>
              <a:defRPr/>
            </a:lvl3pPr>
            <a:lvl4pPr marL="234000" indent="-234000">
              <a:spcBef>
                <a:spcPts val="0"/>
              </a:spcBef>
              <a:spcAft>
                <a:spcPts val="1800"/>
              </a:spcAft>
              <a:defRPr/>
            </a:lvl4pPr>
            <a:lvl5pPr marL="234000" indent="-234000">
              <a:spcBef>
                <a:spcPts val="0"/>
              </a:spcBef>
              <a:spcAft>
                <a:spcPts val="18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3543612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2487302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1610840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38895599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1CBADFE9-FC12-4307-95F4-06BB4F23D344}"/>
              </a:ext>
            </a:extLst>
          </p:cNvPr>
          <p:cNvSpPr>
            <a:spLocks noGrp="1"/>
          </p:cNvSpPr>
          <p:nvPr>
            <p:ph type="title"/>
          </p:nvPr>
        </p:nvSpPr>
        <p:spPr>
          <a:xfrm>
            <a:off x="379562" y="845389"/>
            <a:ext cx="10619117" cy="1380226"/>
          </a:xfrm>
          <a:prstGeom prst="rect">
            <a:avLst/>
          </a:prstGeom>
        </p:spPr>
        <p:txBody>
          <a:bodyPr vert="horz" lIns="91440" tIns="45720" rIns="91440" bIns="45720" rtlCol="0" anchor="t">
            <a:normAutofit/>
          </a:bodyPr>
          <a:lstStyle/>
          <a:p>
            <a:r>
              <a:rPr lang="en-US" dirty="0"/>
              <a:t>Click to edit Master title style</a:t>
            </a:r>
          </a:p>
        </p:txBody>
      </p:sp>
      <p:sp>
        <p:nvSpPr>
          <p:cNvPr id="11" name="Date Placeholder 3">
            <a:extLst>
              <a:ext uri="{FF2B5EF4-FFF2-40B4-BE49-F238E27FC236}">
                <a16:creationId xmlns:a16="http://schemas.microsoft.com/office/drawing/2014/main" id="{239E1E04-201C-4AFB-A473-BF82F909B6D0}"/>
              </a:ext>
            </a:extLst>
          </p:cNvPr>
          <p:cNvSpPr>
            <a:spLocks noGrp="1"/>
          </p:cNvSpPr>
          <p:nvPr>
            <p:ph type="dt" sz="half" idx="2"/>
          </p:nvPr>
        </p:nvSpPr>
        <p:spPr>
          <a:xfrm>
            <a:off x="379562" y="6426679"/>
            <a:ext cx="3201838" cy="294796"/>
          </a:xfrm>
          <a:prstGeom prst="rect">
            <a:avLst/>
          </a:prstGeom>
        </p:spPr>
        <p:txBody>
          <a:bodyPr vert="horz" lIns="91440" tIns="45720" rIns="91440" bIns="45720" rtlCol="0" anchor="ctr"/>
          <a:lstStyle>
            <a:lvl1pPr algn="l">
              <a:defRPr sz="1200">
                <a:solidFill>
                  <a:schemeClr val="tx1">
                    <a:tint val="75000"/>
                  </a:schemeClr>
                </a:solidFill>
              </a:defRPr>
            </a:lvl1pPr>
          </a:lstStyle>
          <a:p>
            <a:fld id="{67EA9CA8-AF1D-364D-8B3E-7A1E9A0F85E0}" type="datetimeFigureOut">
              <a:rPr lang="en-US" smtClean="0"/>
              <a:t>7/6/26</a:t>
            </a:fld>
            <a:endParaRPr lang="en-US" dirty="0"/>
          </a:p>
        </p:txBody>
      </p:sp>
      <p:sp>
        <p:nvSpPr>
          <p:cNvPr id="12" name="Footer Placeholder 4">
            <a:extLst>
              <a:ext uri="{FF2B5EF4-FFF2-40B4-BE49-F238E27FC236}">
                <a16:creationId xmlns:a16="http://schemas.microsoft.com/office/drawing/2014/main" id="{109357CF-E94B-4B42-A082-A9BB44C7AFF7}"/>
              </a:ext>
            </a:extLst>
          </p:cNvPr>
          <p:cNvSpPr>
            <a:spLocks noGrp="1"/>
          </p:cNvSpPr>
          <p:nvPr>
            <p:ph type="ftr" sz="quarter" idx="3"/>
          </p:nvPr>
        </p:nvSpPr>
        <p:spPr>
          <a:xfrm>
            <a:off x="4038600" y="6426679"/>
            <a:ext cx="4114800" cy="29479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3" name="Slide Number Placeholder 5">
            <a:extLst>
              <a:ext uri="{FF2B5EF4-FFF2-40B4-BE49-F238E27FC236}">
                <a16:creationId xmlns:a16="http://schemas.microsoft.com/office/drawing/2014/main" id="{13C59C9B-ABAD-49B2-867B-9F0FED833409}"/>
              </a:ext>
            </a:extLst>
          </p:cNvPr>
          <p:cNvSpPr>
            <a:spLocks noGrp="1"/>
          </p:cNvSpPr>
          <p:nvPr>
            <p:ph type="sldNum" sz="quarter" idx="4"/>
          </p:nvPr>
        </p:nvSpPr>
        <p:spPr>
          <a:xfrm>
            <a:off x="9223073" y="6426679"/>
            <a:ext cx="2743200" cy="294796"/>
          </a:xfrm>
          <a:prstGeom prst="rect">
            <a:avLst/>
          </a:prstGeom>
        </p:spPr>
        <p:txBody>
          <a:bodyPr vert="horz" lIns="91440" tIns="45720" rIns="91440" bIns="45720" rtlCol="0" anchor="ctr"/>
          <a:lstStyle>
            <a:lvl1pPr algn="r">
              <a:defRPr sz="1200">
                <a:solidFill>
                  <a:schemeClr val="tx1">
                    <a:tint val="75000"/>
                  </a:schemeClr>
                </a:solidFill>
              </a:defRPr>
            </a:lvl1pPr>
          </a:lstStyle>
          <a:p>
            <a:fld id="{EE10AAE4-27ED-404C-B07A-1C0EE670FB17}" type="slidenum">
              <a:rPr lang="en-US" smtClean="0"/>
              <a:t>‹#›</a:t>
            </a:fld>
            <a:endParaRPr lang="en-US" dirty="0"/>
          </a:p>
        </p:txBody>
      </p:sp>
      <p:sp>
        <p:nvSpPr>
          <p:cNvPr id="19" name="Content Placeholder 17">
            <a:extLst>
              <a:ext uri="{FF2B5EF4-FFF2-40B4-BE49-F238E27FC236}">
                <a16:creationId xmlns:a16="http://schemas.microsoft.com/office/drawing/2014/main" id="{CC2AA100-D40F-4F6F-ADBB-71F3F3FFA65F}"/>
              </a:ext>
            </a:extLst>
          </p:cNvPr>
          <p:cNvSpPr>
            <a:spLocks noGrp="1"/>
          </p:cNvSpPr>
          <p:nvPr>
            <p:ph sz="quarter" idx="11"/>
          </p:nvPr>
        </p:nvSpPr>
        <p:spPr>
          <a:xfrm>
            <a:off x="379562" y="2225615"/>
            <a:ext cx="10619117" cy="42010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01417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21527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dirty="0"/>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3362187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2942307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4204466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489992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1289229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0149D3-A2AB-41FE-8E85-5252305BE832}" type="datetimeFigureOut">
              <a:rPr lang="en-GB" smtClean="0"/>
              <a:t>06/07/2026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B999CA4-5B71-4795-8CEB-1A3B7F62751C}" type="slidenum">
              <a:rPr lang="en-GB" smtClean="0"/>
              <a:t>‹#›</a:t>
            </a:fld>
            <a:endParaRPr lang="en-GB" dirty="0"/>
          </a:p>
        </p:txBody>
      </p:sp>
    </p:spTree>
    <p:extLst>
      <p:ext uri="{BB962C8B-B14F-4D97-AF65-F5344CB8AC3E}">
        <p14:creationId xmlns:p14="http://schemas.microsoft.com/office/powerpoint/2010/main" val="406939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3472" y="1916832"/>
            <a:ext cx="10441160" cy="400110"/>
          </a:xfrm>
          <a:prstGeom prst="rect">
            <a:avLst/>
          </a:prstGeom>
        </p:spPr>
        <p:txBody>
          <a:bodyPr vert="horz" wrap="square" lIns="0" tIns="0" rIns="0" bIns="0" rtlCol="0" anchor="t" anchorCtr="0">
            <a:spAutoFit/>
          </a:bodyPr>
          <a:lstStyle/>
          <a:p>
            <a:r>
              <a:rPr lang="en-US" dirty="0"/>
              <a:t>Click to edit Master title style</a:t>
            </a:r>
            <a:endParaRPr lang="en-GB" dirty="0"/>
          </a:p>
        </p:txBody>
      </p:sp>
      <p:sp>
        <p:nvSpPr>
          <p:cNvPr id="3" name="Text Placeholder 2"/>
          <p:cNvSpPr>
            <a:spLocks noGrp="1"/>
          </p:cNvSpPr>
          <p:nvPr>
            <p:ph type="body" idx="1"/>
          </p:nvPr>
        </p:nvSpPr>
        <p:spPr>
          <a:xfrm>
            <a:off x="1343472" y="2708920"/>
            <a:ext cx="10441160" cy="356126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1343472" y="6356352"/>
            <a:ext cx="2844800" cy="365125"/>
          </a:xfrm>
          <a:prstGeom prst="rect">
            <a:avLst/>
          </a:prstGeom>
        </p:spPr>
        <p:txBody>
          <a:bodyPr vert="horz" lIns="91440" tIns="45720" rIns="91440" bIns="45720" rtlCol="0" anchor="ctr"/>
          <a:lstStyle>
            <a:lvl1pPr algn="l">
              <a:defRPr sz="1200" b="0" i="0">
                <a:solidFill>
                  <a:schemeClr val="tx1">
                    <a:tint val="75000"/>
                  </a:schemeClr>
                </a:solidFill>
                <a:latin typeface="Helvetica Now Display" panose="020B0504030202020204" pitchFamily="34" charset="77"/>
              </a:defRPr>
            </a:lvl1pPr>
          </a:lstStyle>
          <a:p>
            <a:fld id="{840149D3-A2AB-41FE-8E85-5252305BE832}" type="datetimeFigureOut">
              <a:rPr lang="en-GB" smtClean="0"/>
              <a:pPr/>
              <a:t>06/07/2026</a:t>
            </a:fld>
            <a:endParaRPr lang="en-GB" dirty="0"/>
          </a:p>
        </p:txBody>
      </p:sp>
      <p:sp>
        <p:nvSpPr>
          <p:cNvPr id="5" name="Footer Placeholder 4"/>
          <p:cNvSpPr>
            <a:spLocks noGrp="1"/>
          </p:cNvSpPr>
          <p:nvPr>
            <p:ph type="ftr" sz="quarter" idx="3"/>
          </p:nvPr>
        </p:nvSpPr>
        <p:spPr>
          <a:xfrm>
            <a:off x="4633652" y="6356352"/>
            <a:ext cx="3860800" cy="365125"/>
          </a:xfrm>
          <a:prstGeom prst="rect">
            <a:avLst/>
          </a:prstGeom>
        </p:spPr>
        <p:txBody>
          <a:bodyPr vert="horz" lIns="91440" tIns="45720" rIns="91440" bIns="45720" rtlCol="0" anchor="ctr"/>
          <a:lstStyle>
            <a:lvl1pPr algn="ctr">
              <a:defRPr sz="1200" b="0" i="0">
                <a:solidFill>
                  <a:schemeClr val="tx1">
                    <a:tint val="75000"/>
                  </a:schemeClr>
                </a:solidFill>
                <a:latin typeface="Helvetica Now Display" panose="020B0504030202020204" pitchFamily="34" charset="77"/>
              </a:defRPr>
            </a:lvl1pPr>
          </a:lstStyle>
          <a:p>
            <a:endParaRPr lang="en-GB" dirty="0"/>
          </a:p>
        </p:txBody>
      </p:sp>
      <p:sp>
        <p:nvSpPr>
          <p:cNvPr id="6" name="Slide Number Placeholder 5"/>
          <p:cNvSpPr>
            <a:spLocks noGrp="1"/>
          </p:cNvSpPr>
          <p:nvPr>
            <p:ph type="sldNum" sz="quarter" idx="4"/>
          </p:nvPr>
        </p:nvSpPr>
        <p:spPr>
          <a:xfrm>
            <a:off x="8915348" y="6356352"/>
            <a:ext cx="2844800" cy="365125"/>
          </a:xfrm>
          <a:prstGeom prst="rect">
            <a:avLst/>
          </a:prstGeom>
        </p:spPr>
        <p:txBody>
          <a:bodyPr vert="horz" lIns="91440" tIns="45720" rIns="91440" bIns="45720" rtlCol="0" anchor="ctr"/>
          <a:lstStyle>
            <a:lvl1pPr algn="r">
              <a:defRPr sz="1200" b="0" i="0">
                <a:solidFill>
                  <a:schemeClr val="tx1">
                    <a:tint val="75000"/>
                  </a:schemeClr>
                </a:solidFill>
                <a:latin typeface="Helvetica Now Display" panose="020B0504030202020204" pitchFamily="34" charset="77"/>
              </a:defRPr>
            </a:lvl1pPr>
          </a:lstStyle>
          <a:p>
            <a:fld id="{9B999CA4-5B71-4795-8CEB-1A3B7F62751C}" type="slidenum">
              <a:rPr lang="en-GB" smtClean="0"/>
              <a:pPr/>
              <a:t>‹#›</a:t>
            </a:fld>
            <a:endParaRPr lang="en-GB" dirty="0"/>
          </a:p>
        </p:txBody>
      </p:sp>
      <p:pic>
        <p:nvPicPr>
          <p:cNvPr id="8" name="Picture 7">
            <a:extLst>
              <a:ext uri="{FF2B5EF4-FFF2-40B4-BE49-F238E27FC236}">
                <a16:creationId xmlns:a16="http://schemas.microsoft.com/office/drawing/2014/main" id="{98E81BA5-4D98-15A2-11F0-03F77EB5FBEC}"/>
              </a:ext>
            </a:extLst>
          </p:cNvPr>
          <p:cNvPicPr>
            <a:picLocks noChangeAspect="1"/>
          </p:cNvPicPr>
          <p:nvPr userDrawn="1"/>
        </p:nvPicPr>
        <p:blipFill>
          <a:blip r:embed="rId13"/>
          <a:stretch>
            <a:fillRect/>
          </a:stretch>
        </p:blipFill>
        <p:spPr>
          <a:xfrm>
            <a:off x="0" y="0"/>
            <a:ext cx="12192000" cy="1351437"/>
          </a:xfrm>
          <a:prstGeom prst="rect">
            <a:avLst/>
          </a:prstGeom>
        </p:spPr>
      </p:pic>
    </p:spTree>
    <p:extLst>
      <p:ext uri="{BB962C8B-B14F-4D97-AF65-F5344CB8AC3E}">
        <p14:creationId xmlns:p14="http://schemas.microsoft.com/office/powerpoint/2010/main" val="32383395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spcBef>
          <a:spcPct val="0"/>
        </a:spcBef>
        <a:buNone/>
        <a:defRPr sz="2600" b="1" i="0" kern="1200" baseline="0">
          <a:solidFill>
            <a:schemeClr val="tx1">
              <a:lumMod val="75000"/>
              <a:lumOff val="25000"/>
            </a:schemeClr>
          </a:solidFill>
          <a:latin typeface="Bierstadt" panose="020B0504020202020204" pitchFamily="34" charset="0"/>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2000" b="0" i="0" kern="1200" baseline="0">
          <a:solidFill>
            <a:schemeClr val="tx1">
              <a:lumMod val="75000"/>
              <a:lumOff val="25000"/>
            </a:schemeClr>
          </a:solidFill>
          <a:latin typeface="Bierstadt" panose="020B0504020202020204" pitchFamily="34" charset="0"/>
          <a:ea typeface="+mn-ea"/>
          <a:cs typeface="+mn-cs"/>
        </a:defRPr>
      </a:lvl1pPr>
      <a:lvl2pPr marL="742932" indent="-285744" algn="l" defTabSz="914377" rtl="0" eaLnBrk="1" latinLnBrk="0" hangingPunct="1">
        <a:spcBef>
          <a:spcPct val="20000"/>
        </a:spcBef>
        <a:buFont typeface="Arial" panose="020B0604020202020204" pitchFamily="34" charset="0"/>
        <a:buChar char="–"/>
        <a:defRPr sz="2000" b="0" i="0" kern="1200" baseline="0">
          <a:solidFill>
            <a:schemeClr val="tx1">
              <a:lumMod val="75000"/>
              <a:lumOff val="25000"/>
            </a:schemeClr>
          </a:solidFill>
          <a:latin typeface="Bierstadt" panose="020B0504020202020204" pitchFamily="34" charset="0"/>
          <a:ea typeface="+mn-ea"/>
          <a:cs typeface="+mn-cs"/>
        </a:defRPr>
      </a:lvl2pPr>
      <a:lvl3pPr marL="1142971" indent="-228594" algn="l" defTabSz="914377" rtl="0" eaLnBrk="1" latinLnBrk="0" hangingPunct="1">
        <a:spcBef>
          <a:spcPct val="20000"/>
        </a:spcBef>
        <a:buFont typeface="Arial" panose="020B0604020202020204" pitchFamily="34" charset="0"/>
        <a:buChar char="•"/>
        <a:defRPr sz="2000" b="0" i="0" kern="1200" baseline="0">
          <a:solidFill>
            <a:schemeClr val="tx1">
              <a:lumMod val="75000"/>
              <a:lumOff val="25000"/>
            </a:schemeClr>
          </a:solidFill>
          <a:latin typeface="Bierstadt" panose="020B0504020202020204" pitchFamily="34" charset="0"/>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0" i="0" kern="1200" baseline="0">
          <a:solidFill>
            <a:schemeClr val="tx1">
              <a:lumMod val="75000"/>
              <a:lumOff val="25000"/>
            </a:schemeClr>
          </a:solidFill>
          <a:latin typeface="Bierstadt" panose="020B0504020202020204" pitchFamily="34" charset="0"/>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0" i="0" kern="1200" baseline="0">
          <a:solidFill>
            <a:schemeClr val="tx1">
              <a:lumMod val="75000"/>
              <a:lumOff val="25000"/>
            </a:schemeClr>
          </a:solidFill>
          <a:latin typeface="Bierstadt" panose="020B050402020202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3472" y="1916832"/>
            <a:ext cx="10441160" cy="400110"/>
          </a:xfrm>
          <a:prstGeom prst="rect">
            <a:avLst/>
          </a:prstGeom>
        </p:spPr>
        <p:txBody>
          <a:bodyPr vert="horz" wrap="square" lIns="0" tIns="0" rIns="0" bIns="0" rtlCol="0" anchor="t" anchorCtr="0">
            <a:spAutoFit/>
          </a:bodyPr>
          <a:lstStyle/>
          <a:p>
            <a:r>
              <a:rPr lang="en-US" dirty="0"/>
              <a:t>Click to edit Master title style</a:t>
            </a:r>
            <a:endParaRPr lang="en-GB" dirty="0"/>
          </a:p>
        </p:txBody>
      </p:sp>
      <p:sp>
        <p:nvSpPr>
          <p:cNvPr id="3" name="Text Placeholder 2"/>
          <p:cNvSpPr>
            <a:spLocks noGrp="1"/>
          </p:cNvSpPr>
          <p:nvPr>
            <p:ph type="body" idx="1"/>
          </p:nvPr>
        </p:nvSpPr>
        <p:spPr>
          <a:xfrm>
            <a:off x="1343472" y="2708920"/>
            <a:ext cx="10441160" cy="356126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1343472" y="6356352"/>
            <a:ext cx="2844800" cy="365125"/>
          </a:xfrm>
          <a:prstGeom prst="rect">
            <a:avLst/>
          </a:prstGeom>
        </p:spPr>
        <p:txBody>
          <a:bodyPr vert="horz" lIns="91440" tIns="45720" rIns="91440" bIns="45720" rtlCol="0" anchor="ctr"/>
          <a:lstStyle>
            <a:lvl1pPr algn="l">
              <a:defRPr sz="1200" b="0" i="0">
                <a:solidFill>
                  <a:schemeClr val="tx1">
                    <a:tint val="75000"/>
                  </a:schemeClr>
                </a:solidFill>
                <a:latin typeface="Helvetica Now Display" panose="020B0504030202020204" pitchFamily="34" charset="77"/>
              </a:defRPr>
            </a:lvl1pPr>
          </a:lstStyle>
          <a:p>
            <a:fld id="{840149D3-A2AB-41FE-8E85-5252305BE832}" type="datetimeFigureOut">
              <a:rPr lang="en-GB" smtClean="0"/>
              <a:pPr/>
              <a:t>06/07/2026</a:t>
            </a:fld>
            <a:endParaRPr lang="en-GB" dirty="0"/>
          </a:p>
        </p:txBody>
      </p:sp>
      <p:sp>
        <p:nvSpPr>
          <p:cNvPr id="5" name="Footer Placeholder 4"/>
          <p:cNvSpPr>
            <a:spLocks noGrp="1"/>
          </p:cNvSpPr>
          <p:nvPr>
            <p:ph type="ftr" sz="quarter" idx="3"/>
          </p:nvPr>
        </p:nvSpPr>
        <p:spPr>
          <a:xfrm>
            <a:off x="4633652" y="6356352"/>
            <a:ext cx="3860800" cy="365125"/>
          </a:xfrm>
          <a:prstGeom prst="rect">
            <a:avLst/>
          </a:prstGeom>
        </p:spPr>
        <p:txBody>
          <a:bodyPr vert="horz" lIns="91440" tIns="45720" rIns="91440" bIns="45720" rtlCol="0" anchor="ctr"/>
          <a:lstStyle>
            <a:lvl1pPr algn="ctr">
              <a:defRPr sz="1200" b="0" i="0">
                <a:solidFill>
                  <a:schemeClr val="tx1">
                    <a:tint val="75000"/>
                  </a:schemeClr>
                </a:solidFill>
                <a:latin typeface="Helvetica Now Display" panose="020B0504030202020204" pitchFamily="34" charset="77"/>
              </a:defRPr>
            </a:lvl1pPr>
          </a:lstStyle>
          <a:p>
            <a:endParaRPr lang="en-GB" dirty="0"/>
          </a:p>
        </p:txBody>
      </p:sp>
      <p:sp>
        <p:nvSpPr>
          <p:cNvPr id="6" name="Slide Number Placeholder 5"/>
          <p:cNvSpPr>
            <a:spLocks noGrp="1"/>
          </p:cNvSpPr>
          <p:nvPr>
            <p:ph type="sldNum" sz="quarter" idx="4"/>
          </p:nvPr>
        </p:nvSpPr>
        <p:spPr>
          <a:xfrm>
            <a:off x="8915348" y="6356352"/>
            <a:ext cx="2844800" cy="365125"/>
          </a:xfrm>
          <a:prstGeom prst="rect">
            <a:avLst/>
          </a:prstGeom>
        </p:spPr>
        <p:txBody>
          <a:bodyPr vert="horz" lIns="91440" tIns="45720" rIns="91440" bIns="45720" rtlCol="0" anchor="ctr"/>
          <a:lstStyle>
            <a:lvl1pPr algn="r">
              <a:defRPr sz="1200" b="0" i="0">
                <a:solidFill>
                  <a:schemeClr val="tx1">
                    <a:tint val="75000"/>
                  </a:schemeClr>
                </a:solidFill>
                <a:latin typeface="Helvetica Now Display" panose="020B0504030202020204" pitchFamily="34" charset="77"/>
              </a:defRPr>
            </a:lvl1pPr>
          </a:lstStyle>
          <a:p>
            <a:fld id="{9B999CA4-5B71-4795-8CEB-1A3B7F62751C}" type="slidenum">
              <a:rPr lang="en-GB" smtClean="0"/>
              <a:pPr/>
              <a:t>‹#›</a:t>
            </a:fld>
            <a:endParaRPr lang="en-GB" dirty="0"/>
          </a:p>
        </p:txBody>
      </p:sp>
      <p:pic>
        <p:nvPicPr>
          <p:cNvPr id="7" name="Picture 6">
            <a:extLst>
              <a:ext uri="{FF2B5EF4-FFF2-40B4-BE49-F238E27FC236}">
                <a16:creationId xmlns:a16="http://schemas.microsoft.com/office/drawing/2014/main" id="{7F533BCC-69AA-050B-73AF-2E27D65341D6}"/>
              </a:ext>
            </a:extLst>
          </p:cNvPr>
          <p:cNvPicPr>
            <a:picLocks noChangeAspect="1"/>
          </p:cNvPicPr>
          <p:nvPr userDrawn="1"/>
        </p:nvPicPr>
        <p:blipFill>
          <a:blip r:embed="rId14"/>
          <a:stretch>
            <a:fillRect/>
          </a:stretch>
        </p:blipFill>
        <p:spPr>
          <a:xfrm>
            <a:off x="0" y="0"/>
            <a:ext cx="12192000" cy="682983"/>
          </a:xfrm>
          <a:prstGeom prst="rect">
            <a:avLst/>
          </a:prstGeom>
        </p:spPr>
      </p:pic>
    </p:spTree>
    <p:extLst>
      <p:ext uri="{BB962C8B-B14F-4D97-AF65-F5344CB8AC3E}">
        <p14:creationId xmlns:p14="http://schemas.microsoft.com/office/powerpoint/2010/main" val="24685008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377" rtl="0" eaLnBrk="1" latinLnBrk="0" hangingPunct="1">
        <a:spcBef>
          <a:spcPct val="0"/>
        </a:spcBef>
        <a:buNone/>
        <a:defRPr sz="2600" b="1" i="0" kern="1200" baseline="0">
          <a:solidFill>
            <a:schemeClr val="tx1">
              <a:lumMod val="75000"/>
              <a:lumOff val="25000"/>
            </a:schemeClr>
          </a:solidFill>
          <a:latin typeface="Bierstadt" panose="020B0504020202020204" pitchFamily="34" charset="0"/>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2000" b="0" i="0" kern="1200" baseline="0">
          <a:solidFill>
            <a:schemeClr val="tx1">
              <a:lumMod val="75000"/>
              <a:lumOff val="25000"/>
            </a:schemeClr>
          </a:solidFill>
          <a:latin typeface="Bierstadt" panose="020B0504020202020204" pitchFamily="34" charset="0"/>
          <a:ea typeface="+mn-ea"/>
          <a:cs typeface="+mn-cs"/>
        </a:defRPr>
      </a:lvl1pPr>
      <a:lvl2pPr marL="742932" indent="-285744" algn="l" defTabSz="914377" rtl="0" eaLnBrk="1" latinLnBrk="0" hangingPunct="1">
        <a:spcBef>
          <a:spcPct val="20000"/>
        </a:spcBef>
        <a:buFont typeface="Arial" panose="020B0604020202020204" pitchFamily="34" charset="0"/>
        <a:buChar char="–"/>
        <a:defRPr sz="2000" b="0" i="0" kern="1200" baseline="0">
          <a:solidFill>
            <a:schemeClr val="tx1">
              <a:lumMod val="75000"/>
              <a:lumOff val="25000"/>
            </a:schemeClr>
          </a:solidFill>
          <a:latin typeface="Bierstadt" panose="020B0504020202020204" pitchFamily="34" charset="0"/>
          <a:ea typeface="+mn-ea"/>
          <a:cs typeface="+mn-cs"/>
        </a:defRPr>
      </a:lvl2pPr>
      <a:lvl3pPr marL="1142971" indent="-228594" algn="l" defTabSz="914377" rtl="0" eaLnBrk="1" latinLnBrk="0" hangingPunct="1">
        <a:spcBef>
          <a:spcPct val="20000"/>
        </a:spcBef>
        <a:buFont typeface="Arial" panose="020B0604020202020204" pitchFamily="34" charset="0"/>
        <a:buChar char="•"/>
        <a:defRPr sz="2000" b="0" i="0" kern="1200" baseline="0">
          <a:solidFill>
            <a:schemeClr val="tx1">
              <a:lumMod val="75000"/>
              <a:lumOff val="25000"/>
            </a:schemeClr>
          </a:solidFill>
          <a:latin typeface="Bierstadt" panose="020B0504020202020204" pitchFamily="34" charset="0"/>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0" i="0" kern="1200" baseline="0">
          <a:solidFill>
            <a:schemeClr val="tx1">
              <a:lumMod val="75000"/>
              <a:lumOff val="25000"/>
            </a:schemeClr>
          </a:solidFill>
          <a:latin typeface="Bierstadt" panose="020B0504020202020204" pitchFamily="34" charset="0"/>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0" i="0" kern="1200" baseline="0">
          <a:solidFill>
            <a:schemeClr val="tx1">
              <a:lumMod val="75000"/>
              <a:lumOff val="25000"/>
            </a:schemeClr>
          </a:solidFill>
          <a:latin typeface="Bierstadt" panose="020B050402020202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eppi.ioe.ac.uk/cms/Default.aspx?tabid=3964" TargetMode="External"/><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eppi.ioe.ac.uk/cms/Default.aspx?tabid=3964" TargetMode="External"/><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hyperlink" Target="https://www.nihr.ac.uk/funding-programmes/evidence-synthesis/what-we-have-funded"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1EA4A-36FB-6AF7-E5FF-D0844F1D01C6}"/>
              </a:ext>
            </a:extLst>
          </p:cNvPr>
          <p:cNvSpPr>
            <a:spLocks noGrp="1"/>
          </p:cNvSpPr>
          <p:nvPr>
            <p:ph type="ctrTitle"/>
          </p:nvPr>
        </p:nvSpPr>
        <p:spPr>
          <a:xfrm>
            <a:off x="989384" y="2157830"/>
            <a:ext cx="9741370" cy="2246769"/>
          </a:xfrm>
        </p:spPr>
        <p:txBody>
          <a:bodyPr/>
          <a:lstStyle/>
          <a:p>
            <a:pPr>
              <a:spcBef>
                <a:spcPct val="20000"/>
              </a:spcBef>
              <a:defRPr/>
            </a:pPr>
            <a: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t>NIHR Best Practice Working Group on Living Evidence Synthesis | Bi-Monthly Meeting | 7</a:t>
            </a:r>
            <a:r>
              <a:rPr kumimoji="0" lang="en-US" sz="1600" b="0" i="0" u="none" strike="noStrike" kern="1200" cap="none" spc="0" normalizeH="0" baseline="30000" noProof="0" dirty="0">
                <a:ln>
                  <a:noFill/>
                </a:ln>
                <a:solidFill>
                  <a:schemeClr val="bg1"/>
                </a:solidFill>
                <a:effectLst/>
                <a:uLnTx/>
                <a:uFillTx/>
                <a:latin typeface="Bierstadt" panose="020B0504020202020204" pitchFamily="34" charset="0"/>
                <a:ea typeface="+mn-ea"/>
                <a:cs typeface="+mn-cs"/>
              </a:rPr>
              <a:t>th</a:t>
            </a:r>
            <a: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t> July 2026</a:t>
            </a:r>
            <a:b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br>
            <a: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t> </a:t>
            </a:r>
            <a:b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br>
            <a:b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br>
            <a:r>
              <a:rPr kumimoji="0" lang="en-US" i="0" u="none" strike="noStrike" kern="1200" cap="none" spc="-50" normalizeH="0" baseline="0" noProof="0" dirty="0">
                <a:ln>
                  <a:noFill/>
                </a:ln>
                <a:solidFill>
                  <a:schemeClr val="bg1"/>
                </a:solidFill>
                <a:effectLst/>
                <a:uLnTx/>
                <a:uFillTx/>
                <a:latin typeface="Bierstadt" panose="020B0504020202020204" pitchFamily="34" charset="0"/>
                <a:ea typeface="+mn-ea"/>
                <a:cs typeface="+mn-cs"/>
              </a:rPr>
              <a:t>Survey of Current Practice in Living Evidence Synthesis #1: Launch </a:t>
            </a:r>
            <a:br>
              <a:rPr kumimoji="0" lang="en-US" sz="2800" i="0" u="none" strike="noStrike" kern="1200" cap="none" spc="-50" normalizeH="0" baseline="0" noProof="0" dirty="0">
                <a:ln>
                  <a:noFill/>
                </a:ln>
                <a:solidFill>
                  <a:schemeClr val="bg1"/>
                </a:solidFill>
                <a:effectLst/>
                <a:uLnTx/>
                <a:uFillTx/>
                <a:latin typeface="Bierstadt" panose="020B0504020202020204" pitchFamily="34" charset="0"/>
                <a:ea typeface="+mn-ea"/>
                <a:cs typeface="+mn-cs"/>
              </a:rPr>
            </a:br>
            <a:br>
              <a:rPr kumimoji="0" lang="en-US" sz="2800" i="0" u="none" strike="noStrike" kern="1200" cap="none" spc="-50" normalizeH="0" baseline="0" noProof="0" dirty="0">
                <a:ln>
                  <a:noFill/>
                </a:ln>
                <a:solidFill>
                  <a:schemeClr val="bg1"/>
                </a:solidFill>
                <a:effectLst/>
                <a:uLnTx/>
                <a:uFillTx/>
                <a:latin typeface="Bierstadt" panose="020B0504020202020204" pitchFamily="34" charset="0"/>
                <a:ea typeface="+mn-ea"/>
                <a:cs typeface="+mn-cs"/>
              </a:rPr>
            </a:br>
            <a:br>
              <a:rPr kumimoji="0" lang="en-US" sz="2800" i="0" u="none" strike="noStrike" kern="1200" cap="none" spc="-50" normalizeH="0" baseline="0" noProof="0" dirty="0">
                <a:ln>
                  <a:noFill/>
                </a:ln>
                <a:solidFill>
                  <a:schemeClr val="bg1"/>
                </a:solidFill>
                <a:effectLst/>
                <a:uLnTx/>
                <a:uFillTx/>
                <a:latin typeface="Bierstadt" panose="020B0504020202020204" pitchFamily="34" charset="0"/>
                <a:ea typeface="+mn-ea"/>
                <a:cs typeface="+mn-cs"/>
              </a:rPr>
            </a:br>
            <a:r>
              <a:rPr kumimoji="0" lang="en-US" sz="1600" b="0" i="0" u="none" strike="noStrike" kern="1200" cap="none" spc="0" normalizeH="0" baseline="0" noProof="0" dirty="0">
                <a:ln>
                  <a:noFill/>
                </a:ln>
                <a:solidFill>
                  <a:prstClr val="white"/>
                </a:solidFill>
                <a:effectLst/>
                <a:uLnTx/>
                <a:uFillTx/>
                <a:latin typeface="Bierstadt" panose="020B0504020202020204" pitchFamily="34" charset="0"/>
                <a:ea typeface="+mj-ea"/>
                <a:cs typeface="+mj-cs"/>
              </a:rPr>
              <a:t>Ian Shemilt &amp;</a:t>
            </a:r>
            <a:r>
              <a:rPr lang="en-US" sz="1600" b="0" dirty="0">
                <a:solidFill>
                  <a:prstClr val="white"/>
                </a:solidFill>
              </a:rPr>
              <a:t> </a:t>
            </a:r>
            <a:r>
              <a:rPr kumimoji="0" lang="en-US" sz="1600" b="0" i="0" u="none" strike="noStrike" kern="1200" cap="none" spc="0" normalizeH="0" baseline="0" noProof="0" dirty="0">
                <a:ln>
                  <a:noFill/>
                </a:ln>
                <a:solidFill>
                  <a:prstClr val="white"/>
                </a:solidFill>
                <a:effectLst/>
                <a:uLnTx/>
                <a:uFillTx/>
                <a:latin typeface="Bierstadt" panose="020B0504020202020204" pitchFamily="34" charset="0"/>
                <a:ea typeface="+mj-ea"/>
                <a:cs typeface="+mj-cs"/>
              </a:rPr>
              <a:t>Anna Noel-Storr</a:t>
            </a:r>
            <a:endParaRPr lang="en-US" sz="2800" spc="-50" dirty="0">
              <a:solidFill>
                <a:schemeClr val="bg1"/>
              </a:solidFill>
            </a:endParaRPr>
          </a:p>
        </p:txBody>
      </p:sp>
    </p:spTree>
    <p:extLst>
      <p:ext uri="{BB962C8B-B14F-4D97-AF65-F5344CB8AC3E}">
        <p14:creationId xmlns:p14="http://schemas.microsoft.com/office/powerpoint/2010/main" val="3490208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DD3749-23B9-7232-5FA1-7F54D7485A9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499D427-78CD-A480-21AA-8BAFC42DFFAA}"/>
              </a:ext>
            </a:extLst>
          </p:cNvPr>
          <p:cNvPicPr>
            <a:picLocks noChangeAspect="1"/>
          </p:cNvPicPr>
          <p:nvPr/>
        </p:nvPicPr>
        <p:blipFill>
          <a:blip r:embed="rId3"/>
          <a:stretch>
            <a:fillRect/>
          </a:stretch>
        </p:blipFill>
        <p:spPr>
          <a:xfrm>
            <a:off x="1112486" y="954540"/>
            <a:ext cx="9967027" cy="5561864"/>
          </a:xfrm>
          <a:prstGeom prst="rect">
            <a:avLst/>
          </a:prstGeom>
          <a:ln>
            <a:solidFill>
              <a:schemeClr val="tx1"/>
            </a:solidFill>
          </a:ln>
        </p:spPr>
      </p:pic>
    </p:spTree>
    <p:extLst>
      <p:ext uri="{BB962C8B-B14F-4D97-AF65-F5344CB8AC3E}">
        <p14:creationId xmlns:p14="http://schemas.microsoft.com/office/powerpoint/2010/main" val="254083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55207922-C031-00BB-0256-21DA162FC1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9F5280-5122-445D-DE3B-628BE796BB93}"/>
              </a:ext>
            </a:extLst>
          </p:cNvPr>
          <p:cNvSpPr>
            <a:spLocks noGrp="1"/>
          </p:cNvSpPr>
          <p:nvPr>
            <p:ph type="ctrTitle"/>
          </p:nvPr>
        </p:nvSpPr>
        <p:spPr>
          <a:xfrm>
            <a:off x="989384" y="2157830"/>
            <a:ext cx="9741370" cy="2246769"/>
          </a:xfrm>
        </p:spPr>
        <p:txBody>
          <a:bodyPr/>
          <a:lstStyle/>
          <a:p>
            <a:pPr>
              <a:spcBef>
                <a:spcPct val="20000"/>
              </a:spcBef>
              <a:defRPr/>
            </a:pPr>
            <a: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t>NIHR Best Practice Working Group on Living Evidence Synthesis | Bi-Monthly Meeting | 7</a:t>
            </a:r>
            <a:r>
              <a:rPr kumimoji="0" lang="en-US" sz="1600" b="0" i="0" u="none" strike="noStrike" kern="1200" cap="none" spc="0" normalizeH="0" baseline="30000" noProof="0" dirty="0">
                <a:ln>
                  <a:noFill/>
                </a:ln>
                <a:solidFill>
                  <a:schemeClr val="bg1"/>
                </a:solidFill>
                <a:effectLst/>
                <a:uLnTx/>
                <a:uFillTx/>
                <a:latin typeface="Bierstadt" panose="020B0504020202020204" pitchFamily="34" charset="0"/>
                <a:ea typeface="+mn-ea"/>
                <a:cs typeface="+mn-cs"/>
              </a:rPr>
              <a:t>th</a:t>
            </a:r>
            <a: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t> July 2026</a:t>
            </a:r>
            <a:b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br>
            <a: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t> </a:t>
            </a:r>
            <a:b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br>
            <a:br>
              <a:rPr kumimoji="0" lang="en-US" sz="1600" b="0" i="0" u="none" strike="noStrike" kern="1200" cap="none" spc="0" normalizeH="0" baseline="0" noProof="0" dirty="0">
                <a:ln>
                  <a:noFill/>
                </a:ln>
                <a:solidFill>
                  <a:schemeClr val="bg1"/>
                </a:solidFill>
                <a:effectLst/>
                <a:uLnTx/>
                <a:uFillTx/>
                <a:latin typeface="Bierstadt" panose="020B0504020202020204" pitchFamily="34" charset="0"/>
                <a:ea typeface="+mn-ea"/>
                <a:cs typeface="+mn-cs"/>
              </a:rPr>
            </a:br>
            <a:r>
              <a:rPr kumimoji="0" lang="en-US" i="0" u="none" strike="noStrike" kern="1200" cap="none" spc="-50" normalizeH="0" baseline="0" noProof="0" dirty="0">
                <a:ln>
                  <a:noFill/>
                </a:ln>
                <a:solidFill>
                  <a:schemeClr val="bg1"/>
                </a:solidFill>
                <a:effectLst/>
                <a:uLnTx/>
                <a:uFillTx/>
                <a:latin typeface="Bierstadt" panose="020B0504020202020204" pitchFamily="34" charset="0"/>
                <a:ea typeface="+mn-ea"/>
                <a:cs typeface="+mn-cs"/>
              </a:rPr>
              <a:t>Survey of Current Practice in Living Evidence Synthesis #1: Launch </a:t>
            </a:r>
            <a:br>
              <a:rPr kumimoji="0" lang="en-US" sz="2800" i="0" u="none" strike="noStrike" kern="1200" cap="none" spc="-50" normalizeH="0" baseline="0" noProof="0" dirty="0">
                <a:ln>
                  <a:noFill/>
                </a:ln>
                <a:solidFill>
                  <a:schemeClr val="bg1"/>
                </a:solidFill>
                <a:effectLst/>
                <a:uLnTx/>
                <a:uFillTx/>
                <a:latin typeface="Bierstadt" panose="020B0504020202020204" pitchFamily="34" charset="0"/>
                <a:ea typeface="+mn-ea"/>
                <a:cs typeface="+mn-cs"/>
              </a:rPr>
            </a:br>
            <a:br>
              <a:rPr kumimoji="0" lang="en-US" sz="2800" i="0" u="none" strike="noStrike" kern="1200" cap="none" spc="-50" normalizeH="0" baseline="0" noProof="0" dirty="0">
                <a:ln>
                  <a:noFill/>
                </a:ln>
                <a:solidFill>
                  <a:schemeClr val="bg1"/>
                </a:solidFill>
                <a:effectLst/>
                <a:uLnTx/>
                <a:uFillTx/>
                <a:latin typeface="Bierstadt" panose="020B0504020202020204" pitchFamily="34" charset="0"/>
                <a:ea typeface="+mn-ea"/>
                <a:cs typeface="+mn-cs"/>
              </a:rPr>
            </a:br>
            <a:br>
              <a:rPr kumimoji="0" lang="en-US" sz="2800" i="0" u="none" strike="noStrike" kern="1200" cap="none" spc="-50" normalizeH="0" baseline="0" noProof="0" dirty="0">
                <a:ln>
                  <a:noFill/>
                </a:ln>
                <a:solidFill>
                  <a:schemeClr val="bg1"/>
                </a:solidFill>
                <a:effectLst/>
                <a:uLnTx/>
                <a:uFillTx/>
                <a:latin typeface="Bierstadt" panose="020B0504020202020204" pitchFamily="34" charset="0"/>
                <a:ea typeface="+mn-ea"/>
                <a:cs typeface="+mn-cs"/>
              </a:rPr>
            </a:br>
            <a:r>
              <a:rPr kumimoji="0" lang="en-US" sz="1600" b="0" i="0" u="none" strike="noStrike" kern="1200" cap="none" spc="0" normalizeH="0" baseline="0" noProof="0" dirty="0">
                <a:ln>
                  <a:noFill/>
                </a:ln>
                <a:solidFill>
                  <a:prstClr val="white"/>
                </a:solidFill>
                <a:effectLst/>
                <a:uLnTx/>
                <a:uFillTx/>
                <a:latin typeface="Bierstadt" panose="020B0504020202020204" pitchFamily="34" charset="0"/>
                <a:ea typeface="+mj-ea"/>
                <a:cs typeface="+mj-cs"/>
              </a:rPr>
              <a:t>Ian Shemilt &amp;</a:t>
            </a:r>
            <a:r>
              <a:rPr lang="en-US" sz="1600" b="0" dirty="0">
                <a:solidFill>
                  <a:prstClr val="white"/>
                </a:solidFill>
              </a:rPr>
              <a:t> </a:t>
            </a:r>
            <a:r>
              <a:rPr kumimoji="0" lang="en-US" sz="1600" b="0" i="0" u="none" strike="noStrike" kern="1200" cap="none" spc="0" normalizeH="0" baseline="0" noProof="0" dirty="0">
                <a:ln>
                  <a:noFill/>
                </a:ln>
                <a:solidFill>
                  <a:prstClr val="white"/>
                </a:solidFill>
                <a:effectLst/>
                <a:uLnTx/>
                <a:uFillTx/>
                <a:latin typeface="Bierstadt" panose="020B0504020202020204" pitchFamily="34" charset="0"/>
                <a:ea typeface="+mj-ea"/>
                <a:cs typeface="+mj-cs"/>
              </a:rPr>
              <a:t>Anna Noel-Storr</a:t>
            </a:r>
            <a:endParaRPr lang="en-US" sz="2800" spc="-50" dirty="0">
              <a:solidFill>
                <a:schemeClr val="bg1"/>
              </a:solidFill>
            </a:endParaRPr>
          </a:p>
        </p:txBody>
      </p:sp>
    </p:spTree>
    <p:extLst>
      <p:ext uri="{BB962C8B-B14F-4D97-AF65-F5344CB8AC3E}">
        <p14:creationId xmlns:p14="http://schemas.microsoft.com/office/powerpoint/2010/main" val="107928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674660-9C70-8015-79E7-6216F98D33A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D4F8F90-193B-50B0-AE69-BC482212D51D}"/>
              </a:ext>
            </a:extLst>
          </p:cNvPr>
          <p:cNvSpPr txBox="1"/>
          <p:nvPr/>
        </p:nvSpPr>
        <p:spPr>
          <a:xfrm>
            <a:off x="2935355" y="6464814"/>
            <a:ext cx="632128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3"/>
              </a:rPr>
              <a:t>https://eppi.ioe.ac.uk/cms/Default.aspx?tabid=3964</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6" name="Picture 5">
            <a:extLst>
              <a:ext uri="{FF2B5EF4-FFF2-40B4-BE49-F238E27FC236}">
                <a16:creationId xmlns:a16="http://schemas.microsoft.com/office/drawing/2014/main" id="{0A0AF899-3469-2642-80D2-7FC462549DE1}"/>
              </a:ext>
            </a:extLst>
          </p:cNvPr>
          <p:cNvPicPr>
            <a:picLocks noChangeAspect="1"/>
          </p:cNvPicPr>
          <p:nvPr/>
        </p:nvPicPr>
        <p:blipFill>
          <a:blip r:embed="rId4"/>
          <a:stretch>
            <a:fillRect/>
          </a:stretch>
        </p:blipFill>
        <p:spPr>
          <a:xfrm>
            <a:off x="1112484" y="755035"/>
            <a:ext cx="9967028" cy="5593457"/>
          </a:xfrm>
          <a:prstGeom prst="rect">
            <a:avLst/>
          </a:prstGeom>
        </p:spPr>
      </p:pic>
    </p:spTree>
    <p:extLst>
      <p:ext uri="{BB962C8B-B14F-4D97-AF65-F5344CB8AC3E}">
        <p14:creationId xmlns:p14="http://schemas.microsoft.com/office/powerpoint/2010/main" val="2064187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4DC2E-9E87-B260-E49E-BA53E27E1683}"/>
            </a:ext>
          </a:extLst>
        </p:cNvPr>
        <p:cNvGrpSpPr/>
        <p:nvPr/>
      </p:nvGrpSpPr>
      <p:grpSpPr>
        <a:xfrm>
          <a:off x="0" y="0"/>
          <a:ext cx="0" cy="0"/>
          <a:chOff x="0" y="0"/>
          <a:chExt cx="0" cy="0"/>
        </a:xfrm>
      </p:grpSpPr>
      <p:pic>
        <p:nvPicPr>
          <p:cNvPr id="6" name="Picture 5" descr="A red neon sign with a microphone and text&#10;&#10;AI-generated content may be incorrect.">
            <a:extLst>
              <a:ext uri="{FF2B5EF4-FFF2-40B4-BE49-F238E27FC236}">
                <a16:creationId xmlns:a16="http://schemas.microsoft.com/office/drawing/2014/main" id="{C6F52A64-1519-80F3-0E45-82DF5D2E13E4}"/>
              </a:ext>
            </a:extLst>
          </p:cNvPr>
          <p:cNvPicPr>
            <a:picLocks noChangeAspect="1"/>
          </p:cNvPicPr>
          <p:nvPr/>
        </p:nvPicPr>
        <p:blipFill>
          <a:blip r:embed="rId3"/>
          <a:srcRect t="12662" b="6403"/>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2074095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B1B122-5065-2635-20EB-DDC59A2B2F4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A992B46-E6F4-4377-51AE-78813FB35A8F}"/>
              </a:ext>
            </a:extLst>
          </p:cNvPr>
          <p:cNvSpPr txBox="1"/>
          <p:nvPr/>
        </p:nvSpPr>
        <p:spPr>
          <a:xfrm>
            <a:off x="2935355" y="6464814"/>
            <a:ext cx="632128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3"/>
              </a:rPr>
              <a:t>https://eppi.ioe.ac.uk/cms/Default.aspx?tabid=3964</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6" name="Picture 5">
            <a:extLst>
              <a:ext uri="{FF2B5EF4-FFF2-40B4-BE49-F238E27FC236}">
                <a16:creationId xmlns:a16="http://schemas.microsoft.com/office/drawing/2014/main" id="{F2058CAC-16A6-95E7-65B4-8D56075CB02E}"/>
              </a:ext>
            </a:extLst>
          </p:cNvPr>
          <p:cNvPicPr>
            <a:picLocks noChangeAspect="1"/>
          </p:cNvPicPr>
          <p:nvPr/>
        </p:nvPicPr>
        <p:blipFill>
          <a:blip r:embed="rId4"/>
          <a:stretch>
            <a:fillRect/>
          </a:stretch>
        </p:blipFill>
        <p:spPr>
          <a:xfrm>
            <a:off x="1112484" y="755035"/>
            <a:ext cx="9967028" cy="5593457"/>
          </a:xfrm>
          <a:prstGeom prst="rect">
            <a:avLst/>
          </a:prstGeom>
        </p:spPr>
      </p:pic>
    </p:spTree>
    <p:extLst>
      <p:ext uri="{BB962C8B-B14F-4D97-AF65-F5344CB8AC3E}">
        <p14:creationId xmlns:p14="http://schemas.microsoft.com/office/powerpoint/2010/main" val="3111288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29D0AA-94D1-48AE-A5E5-5CEBA72234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BF-1F7F-4B82-FB07-FE077D988EBE}"/>
              </a:ext>
            </a:extLst>
          </p:cNvPr>
          <p:cNvSpPr>
            <a:spLocks noGrp="1"/>
          </p:cNvSpPr>
          <p:nvPr>
            <p:ph type="title"/>
          </p:nvPr>
        </p:nvSpPr>
        <p:spPr>
          <a:xfrm>
            <a:off x="449078" y="1029744"/>
            <a:ext cx="10619117" cy="671292"/>
          </a:xfrm>
        </p:spPr>
        <p:txBody>
          <a:bodyPr>
            <a:noAutofit/>
          </a:bodyPr>
          <a:lstStyle/>
          <a:p>
            <a:r>
              <a:rPr lang="en-US" sz="3000" dirty="0">
                <a:solidFill>
                  <a:srgbClr val="002060"/>
                </a:solidFill>
              </a:rPr>
              <a:t>Best Practice Working Group on Living Evidence Synthesis</a:t>
            </a:r>
          </a:p>
        </p:txBody>
      </p:sp>
      <p:sp>
        <p:nvSpPr>
          <p:cNvPr id="3" name="TextBox 2">
            <a:extLst>
              <a:ext uri="{FF2B5EF4-FFF2-40B4-BE49-F238E27FC236}">
                <a16:creationId xmlns:a16="http://schemas.microsoft.com/office/drawing/2014/main" id="{593473A6-531F-517C-A97E-74EC592D25C0}"/>
              </a:ext>
            </a:extLst>
          </p:cNvPr>
          <p:cNvSpPr txBox="1"/>
          <p:nvPr/>
        </p:nvSpPr>
        <p:spPr>
          <a:xfrm>
            <a:off x="449078" y="1701036"/>
            <a:ext cx="10317568" cy="3539430"/>
          </a:xfrm>
          <a:prstGeom prst="rect">
            <a:avLst/>
          </a:prstGeom>
          <a:noFill/>
        </p:spPr>
        <p:txBody>
          <a:bodyPr wrap="square" rtlCol="0">
            <a:spAutoFit/>
          </a:bodyPr>
          <a:lstStyle/>
          <a:p>
            <a:r>
              <a:rPr lang="en-US" sz="2800" dirty="0"/>
              <a:t>Aims</a:t>
            </a:r>
            <a:br>
              <a:rPr lang="en-US" sz="2400" dirty="0"/>
            </a:br>
            <a:endParaRPr lang="en-US" sz="2400" dirty="0"/>
          </a:p>
          <a:p>
            <a:pPr marL="285750" indent="-285750">
              <a:buFont typeface="Arial" panose="020B0604020202020204" pitchFamily="34" charset="0"/>
              <a:buChar char="•"/>
            </a:pPr>
            <a:r>
              <a:rPr lang="en-US" sz="2400" dirty="0"/>
              <a:t>To provide a forum for discussion about LES methods, tools, and workflows</a:t>
            </a:r>
            <a:br>
              <a:rPr lang="en-US" sz="2400" dirty="0"/>
            </a:br>
            <a:endParaRPr lang="en-US" sz="2400" dirty="0"/>
          </a:p>
          <a:p>
            <a:pPr marL="285750" indent="-285750">
              <a:buFont typeface="Arial" panose="020B0604020202020204" pitchFamily="34" charset="0"/>
              <a:buChar char="•"/>
            </a:pPr>
            <a:r>
              <a:rPr lang="en-US" sz="2400" dirty="0"/>
              <a:t>To facilitate capacity building for the further development, judicious application, and rigorous evaluation of LES methods, tools, and workflows</a:t>
            </a:r>
            <a:br>
              <a:rPr lang="en-US" sz="2400" dirty="0"/>
            </a:br>
            <a:endParaRPr lang="en-US" sz="2400" dirty="0"/>
          </a:p>
          <a:p>
            <a:pPr marL="285750" indent="-285750">
              <a:buFont typeface="Arial" panose="020B0604020202020204" pitchFamily="34" charset="0"/>
              <a:buChar char="•"/>
            </a:pPr>
            <a:r>
              <a:rPr lang="en-US" sz="2400" dirty="0"/>
              <a:t>To develop agreed criteria and guidance for the use and application of LES to inform policy, practice, and research, including consideration of topic suitability </a:t>
            </a:r>
          </a:p>
        </p:txBody>
      </p:sp>
    </p:spTree>
    <p:extLst>
      <p:ext uri="{BB962C8B-B14F-4D97-AF65-F5344CB8AC3E}">
        <p14:creationId xmlns:p14="http://schemas.microsoft.com/office/powerpoint/2010/main" val="2631126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9D3A88-3997-DA62-0BC3-3BD0682F80B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4767EE5-4FCD-D332-7178-3B57EB45223F}"/>
              </a:ext>
            </a:extLst>
          </p:cNvPr>
          <p:cNvSpPr>
            <a:spLocks noGrp="1"/>
          </p:cNvSpPr>
          <p:nvPr>
            <p:ph type="title"/>
          </p:nvPr>
        </p:nvSpPr>
        <p:spPr>
          <a:xfrm>
            <a:off x="449078" y="1029744"/>
            <a:ext cx="10619117" cy="671292"/>
          </a:xfrm>
        </p:spPr>
        <p:txBody>
          <a:bodyPr>
            <a:noAutofit/>
          </a:bodyPr>
          <a:lstStyle/>
          <a:p>
            <a:r>
              <a:rPr lang="en-US" sz="4400" dirty="0">
                <a:solidFill>
                  <a:srgbClr val="002060"/>
                </a:solidFill>
              </a:rPr>
              <a:t>UK NIHR Evidence Synthesis Groups</a:t>
            </a:r>
          </a:p>
        </p:txBody>
      </p:sp>
      <p:pic>
        <p:nvPicPr>
          <p:cNvPr id="8" name="Picture 7">
            <a:extLst>
              <a:ext uri="{FF2B5EF4-FFF2-40B4-BE49-F238E27FC236}">
                <a16:creationId xmlns:a16="http://schemas.microsoft.com/office/drawing/2014/main" id="{FD2D0387-483E-9AEA-8227-5DF258EA9916}"/>
              </a:ext>
            </a:extLst>
          </p:cNvPr>
          <p:cNvPicPr>
            <a:picLocks noChangeAspect="1"/>
          </p:cNvPicPr>
          <p:nvPr/>
        </p:nvPicPr>
        <p:blipFill>
          <a:blip r:embed="rId3"/>
          <a:stretch>
            <a:fillRect/>
          </a:stretch>
        </p:blipFill>
        <p:spPr>
          <a:xfrm>
            <a:off x="854518" y="1564556"/>
            <a:ext cx="10482964" cy="5008457"/>
          </a:xfrm>
          <a:prstGeom prst="rect">
            <a:avLst/>
          </a:prstGeom>
        </p:spPr>
      </p:pic>
      <p:sp>
        <p:nvSpPr>
          <p:cNvPr id="9" name="TextBox 8">
            <a:extLst>
              <a:ext uri="{FF2B5EF4-FFF2-40B4-BE49-F238E27FC236}">
                <a16:creationId xmlns:a16="http://schemas.microsoft.com/office/drawing/2014/main" id="{3A1841E3-3ABD-70AA-D5AD-CEC8D6F885A3}"/>
              </a:ext>
            </a:extLst>
          </p:cNvPr>
          <p:cNvSpPr txBox="1"/>
          <p:nvPr/>
        </p:nvSpPr>
        <p:spPr>
          <a:xfrm>
            <a:off x="1626901" y="6488668"/>
            <a:ext cx="8938197" cy="369332"/>
          </a:xfrm>
          <a:prstGeom prst="rect">
            <a:avLst/>
          </a:prstGeom>
          <a:noFill/>
        </p:spPr>
        <p:txBody>
          <a:bodyPr wrap="square" rtlCol="0">
            <a:spAutoFit/>
          </a:bodyPr>
          <a:lstStyle/>
          <a:p>
            <a:pPr algn="ctr"/>
            <a:r>
              <a:rPr lang="en-US" dirty="0">
                <a:hlinkClick r:id="rId4"/>
              </a:rPr>
              <a:t>https://www.nihr.ac.uk/funding-programmes/evidence-synthesis/what-we-have-funded</a:t>
            </a:r>
            <a:r>
              <a:rPr lang="en-US" dirty="0"/>
              <a:t> </a:t>
            </a:r>
          </a:p>
        </p:txBody>
      </p:sp>
    </p:spTree>
    <p:extLst>
      <p:ext uri="{BB962C8B-B14F-4D97-AF65-F5344CB8AC3E}">
        <p14:creationId xmlns:p14="http://schemas.microsoft.com/office/powerpoint/2010/main" val="124292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913481-5927-22B1-3FA6-3DA77D5AA9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D94D88-6361-E0D7-10CD-98452C06F750}"/>
              </a:ext>
            </a:extLst>
          </p:cNvPr>
          <p:cNvSpPr>
            <a:spLocks noGrp="1"/>
          </p:cNvSpPr>
          <p:nvPr>
            <p:ph type="title"/>
          </p:nvPr>
        </p:nvSpPr>
        <p:spPr>
          <a:xfrm>
            <a:off x="449078" y="1029744"/>
            <a:ext cx="10619117" cy="671292"/>
          </a:xfrm>
        </p:spPr>
        <p:txBody>
          <a:bodyPr>
            <a:noAutofit/>
          </a:bodyPr>
          <a:lstStyle/>
          <a:p>
            <a:r>
              <a:rPr lang="en-US" sz="3000" dirty="0">
                <a:solidFill>
                  <a:srgbClr val="002060"/>
                </a:solidFill>
              </a:rPr>
              <a:t>Survey of Current Practice in Living Evidence Synthesis among NIHR Evidence Synthesis Groups (1)</a:t>
            </a:r>
          </a:p>
        </p:txBody>
      </p:sp>
      <p:sp>
        <p:nvSpPr>
          <p:cNvPr id="3" name="TextBox 2">
            <a:extLst>
              <a:ext uri="{FF2B5EF4-FFF2-40B4-BE49-F238E27FC236}">
                <a16:creationId xmlns:a16="http://schemas.microsoft.com/office/drawing/2014/main" id="{5CF41497-4EF1-8F01-0791-5DB1A5759EF6}"/>
              </a:ext>
            </a:extLst>
          </p:cNvPr>
          <p:cNvSpPr txBox="1"/>
          <p:nvPr/>
        </p:nvSpPr>
        <p:spPr>
          <a:xfrm>
            <a:off x="449078" y="2092921"/>
            <a:ext cx="10317568"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Aims</a:t>
            </a:r>
            <a:endParaRPr lang="en-US" sz="2400" dirty="0">
              <a:solidFill>
                <a:prstClr val="black"/>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285750" lvl="0" indent="-285750">
              <a:buFont typeface="Arial" panose="020B0604020202020204" pitchFamily="34" charset="0"/>
              <a:buChar char="•"/>
            </a:pPr>
            <a:r>
              <a:rPr lang="en-US" sz="2400" dirty="0">
                <a:solidFill>
                  <a:prstClr val="black"/>
                </a:solidFill>
              </a:rPr>
              <a:t>To collect baseline data about the characteristics of living evidence syntheses produced by NIHR Evidence Synthesis Groups (ESGs) and our investigators</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To enable a shared understanding of current practices </a:t>
            </a:r>
            <a:r>
              <a:rPr lang="en-US" sz="2400" dirty="0">
                <a:solidFill>
                  <a:prstClr val="black"/>
                </a:solidFill>
                <a:latin typeface="Calibri"/>
              </a:rPr>
              <a:t>used to produce living evidence syntheses among NIHR ESGs and our investigators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To help inform </a:t>
            </a:r>
            <a:r>
              <a:rPr lang="en-US" sz="2400" dirty="0">
                <a:solidFill>
                  <a:prstClr val="black"/>
                </a:solidFill>
                <a:latin typeface="Calibri"/>
              </a:rPr>
              <a:t>discussion and planning of further activities and outputs of the Best Practice Working Group on Living Evidence Synthesis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To be repeated bi-annually?</a:t>
            </a:r>
          </a:p>
        </p:txBody>
      </p:sp>
    </p:spTree>
    <p:extLst>
      <p:ext uri="{BB962C8B-B14F-4D97-AF65-F5344CB8AC3E}">
        <p14:creationId xmlns:p14="http://schemas.microsoft.com/office/powerpoint/2010/main" val="1988323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3EE2FD-AAC8-0D95-4552-63894422DA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5D8540-8EFF-ECB2-6D94-FFBE7A530301}"/>
              </a:ext>
            </a:extLst>
          </p:cNvPr>
          <p:cNvSpPr>
            <a:spLocks noGrp="1"/>
          </p:cNvSpPr>
          <p:nvPr>
            <p:ph type="title"/>
          </p:nvPr>
        </p:nvSpPr>
        <p:spPr>
          <a:xfrm>
            <a:off x="449078" y="1029744"/>
            <a:ext cx="10619117" cy="671292"/>
          </a:xfrm>
        </p:spPr>
        <p:txBody>
          <a:bodyPr>
            <a:noAutofit/>
          </a:bodyPr>
          <a:lstStyle/>
          <a:p>
            <a:r>
              <a:rPr lang="en-US" sz="3000" dirty="0">
                <a:solidFill>
                  <a:srgbClr val="002060"/>
                </a:solidFill>
              </a:rPr>
              <a:t>Survey of Current Practice in Living Evidence Synthesis among NIHR Evidence Synthesis Groups (2)</a:t>
            </a:r>
          </a:p>
        </p:txBody>
      </p:sp>
      <p:sp>
        <p:nvSpPr>
          <p:cNvPr id="3" name="TextBox 2">
            <a:extLst>
              <a:ext uri="{FF2B5EF4-FFF2-40B4-BE49-F238E27FC236}">
                <a16:creationId xmlns:a16="http://schemas.microsoft.com/office/drawing/2014/main" id="{79C3C69E-B6A9-1ADC-4231-E94DF84DD0E1}"/>
              </a:ext>
            </a:extLst>
          </p:cNvPr>
          <p:cNvSpPr txBox="1"/>
          <p:nvPr/>
        </p:nvSpPr>
        <p:spPr>
          <a:xfrm>
            <a:off x="449078" y="2092921"/>
            <a:ext cx="10317568"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prstClr val="black"/>
                </a:solidFill>
                <a:latin typeface="Calibri"/>
              </a:rPr>
              <a:t>We will distribute the survey link</a:t>
            </a:r>
            <a:r>
              <a:rPr kumimoji="0" lang="en-US" sz="2400" b="0" i="0" u="none" strike="noStrike" kern="1200" cap="none" spc="0" normalizeH="0" baseline="0" noProof="0" dirty="0">
                <a:ln>
                  <a:noFill/>
                </a:ln>
                <a:solidFill>
                  <a:prstClr val="black"/>
                </a:solidFill>
                <a:effectLst/>
                <a:uLnTx/>
                <a:uFillTx/>
                <a:latin typeface="Calibri"/>
                <a:ea typeface="+mn-ea"/>
                <a:cs typeface="+mn-cs"/>
              </a:rPr>
              <a:t> this week by e-mail to the designated lead member(s) of the BPWG on LES for each ESG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prstClr val="black"/>
                </a:solidFill>
                <a:latin typeface="Calibri"/>
              </a:rPr>
              <a:t>We will request o</a:t>
            </a:r>
            <a:r>
              <a:rPr kumimoji="0" lang="en-US" sz="2400" b="0" i="0" u="none" strike="noStrike" kern="1200" cap="none" spc="0" normalizeH="0" baseline="0" noProof="0" dirty="0">
                <a:ln>
                  <a:noFill/>
                </a:ln>
                <a:solidFill>
                  <a:prstClr val="black"/>
                </a:solidFill>
                <a:effectLst/>
                <a:uLnTx/>
                <a:uFillTx/>
                <a:latin typeface="Calibri"/>
                <a:ea typeface="+mn-ea"/>
                <a:cs typeface="+mn-cs"/>
              </a:rPr>
              <a:t>ne coordinated response </a:t>
            </a:r>
            <a:r>
              <a:rPr lang="en-US" sz="2400" dirty="0">
                <a:solidFill>
                  <a:prstClr val="black"/>
                </a:solidFill>
                <a:latin typeface="Calibri"/>
              </a:rPr>
              <a:t>per ESG, please!</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You will need input from people closely involved in decision-making about your ESG’s current or completed LES projects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prstClr val="black"/>
                </a:solidFill>
                <a:latin typeface="Calibri"/>
              </a:rPr>
              <a:t>Time to complete: Highly variable, contingent on LES activity (~2 mins; up to ~2 hours)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prstClr val="black"/>
                </a:solidFill>
                <a:latin typeface="Calibri"/>
              </a:rPr>
              <a:t>Submission d</a:t>
            </a:r>
            <a:r>
              <a:rPr kumimoji="0" lang="en-US" sz="2400" b="0" i="0" u="none" strike="noStrike" kern="1200" cap="none" spc="0" normalizeH="0" baseline="0" noProof="0" dirty="0" err="1">
                <a:ln>
                  <a:noFill/>
                </a:ln>
                <a:solidFill>
                  <a:prstClr val="black"/>
                </a:solidFill>
                <a:effectLst/>
                <a:uLnTx/>
                <a:uFillTx/>
                <a:latin typeface="Calibri"/>
                <a:ea typeface="+mn-ea"/>
                <a:cs typeface="+mn-cs"/>
              </a:rPr>
              <a:t>eadline</a:t>
            </a:r>
            <a:r>
              <a:rPr lang="en-US" sz="2400" dirty="0">
                <a:solidFill>
                  <a:prstClr val="black"/>
                </a:solidFill>
                <a:latin typeface="Calibri"/>
              </a:rPr>
              <a:t>: 23:59 on Friday 2nd October 2026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prstClr val="black"/>
                </a:solidFill>
                <a:latin typeface="Calibri"/>
              </a:rPr>
              <a:t>Regular e-mail reminders will be sent!</a:t>
            </a:r>
          </a:p>
        </p:txBody>
      </p:sp>
    </p:spTree>
    <p:extLst>
      <p:ext uri="{BB962C8B-B14F-4D97-AF65-F5344CB8AC3E}">
        <p14:creationId xmlns:p14="http://schemas.microsoft.com/office/powerpoint/2010/main" val="3764693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E27C10-F8AF-AC97-C6B8-11A66BF04F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027238-892B-E064-8A3E-FE1CB074EA55}"/>
              </a:ext>
            </a:extLst>
          </p:cNvPr>
          <p:cNvSpPr>
            <a:spLocks noGrp="1"/>
          </p:cNvSpPr>
          <p:nvPr>
            <p:ph type="title"/>
          </p:nvPr>
        </p:nvSpPr>
        <p:spPr>
          <a:xfrm>
            <a:off x="449078" y="1029744"/>
            <a:ext cx="10619117" cy="671292"/>
          </a:xfrm>
        </p:spPr>
        <p:txBody>
          <a:bodyPr>
            <a:noAutofit/>
          </a:bodyPr>
          <a:lstStyle/>
          <a:p>
            <a:r>
              <a:rPr lang="en-US" sz="3000" dirty="0">
                <a:solidFill>
                  <a:srgbClr val="002060"/>
                </a:solidFill>
              </a:rPr>
              <a:t>Survey of Current Practice in Living Evidence Synthesis among NIHR Evidence Synthesis Groups (3)</a:t>
            </a:r>
          </a:p>
        </p:txBody>
      </p:sp>
      <p:sp>
        <p:nvSpPr>
          <p:cNvPr id="3" name="TextBox 2">
            <a:extLst>
              <a:ext uri="{FF2B5EF4-FFF2-40B4-BE49-F238E27FC236}">
                <a16:creationId xmlns:a16="http://schemas.microsoft.com/office/drawing/2014/main" id="{C9F13335-E183-0340-92F3-8A7A3505110F}"/>
              </a:ext>
            </a:extLst>
          </p:cNvPr>
          <p:cNvSpPr txBox="1"/>
          <p:nvPr/>
        </p:nvSpPr>
        <p:spPr>
          <a:xfrm>
            <a:off x="449078" y="2092921"/>
            <a:ext cx="10317568" cy="3046988"/>
          </a:xfrm>
          <a:prstGeom prst="rect">
            <a:avLst/>
          </a:prstGeom>
          <a:noFill/>
        </p:spPr>
        <p:txBody>
          <a:bodyPr wrap="square" rtlCol="0">
            <a:spAutoFit/>
          </a:bodyPr>
          <a:lstStyle/>
          <a:p>
            <a:endParaRPr lang="en-US" sz="2400" dirty="0">
              <a:solidFill>
                <a:prstClr val="black"/>
              </a:solidFill>
            </a:endParaRPr>
          </a:p>
          <a:p>
            <a:pPr marL="285750" indent="-285750">
              <a:buFont typeface="Arial" panose="020B0604020202020204" pitchFamily="34" charset="0"/>
              <a:buChar char="•"/>
            </a:pPr>
            <a:r>
              <a:rPr lang="en-US" sz="2400">
                <a:solidFill>
                  <a:prstClr val="black"/>
                </a:solidFill>
              </a:rPr>
              <a:t>Delivered through </a:t>
            </a:r>
            <a:r>
              <a:rPr lang="en-US" sz="2400" dirty="0">
                <a:solidFill>
                  <a:prstClr val="black"/>
                </a:solidFill>
              </a:rPr>
              <a:t>Qualtrics</a:t>
            </a:r>
            <a:r>
              <a:rPr lang="en-US" sz="2400">
                <a:solidFill>
                  <a:prstClr val="black"/>
                </a:solidFill>
              </a:rPr>
              <a:t>, UCL's</a:t>
            </a:r>
            <a:r>
              <a:rPr lang="en-US" sz="2400" dirty="0">
                <a:solidFill>
                  <a:prstClr val="black"/>
                </a:solidFill>
              </a:rPr>
              <a:t> </a:t>
            </a:r>
            <a:r>
              <a:rPr lang="en-US" sz="2400">
                <a:solidFill>
                  <a:prstClr val="black"/>
                </a:solidFill>
              </a:rPr>
              <a:t>under </a:t>
            </a:r>
            <a:r>
              <a:rPr lang="en-US" sz="2400" dirty="0">
                <a:solidFill>
                  <a:prstClr val="black"/>
                </a:solidFill>
              </a:rPr>
              <a:t>a UCL subscription</a:t>
            </a:r>
          </a:p>
          <a:p>
            <a:pPr marL="285750" indent="-285750">
              <a:buFont typeface="Arial" panose="020B0604020202020204" pitchFamily="34" charset="0"/>
              <a:buChar char="•"/>
            </a:pPr>
            <a:r>
              <a:rPr lang="en-US" sz="2400" dirty="0">
                <a:solidFill>
                  <a:prstClr val="black"/>
                </a:solidFill>
              </a:rPr>
              <a:t>A </a:t>
            </a:r>
            <a:r>
              <a:rPr lang="en-US" sz="2400">
                <a:solidFill>
                  <a:prstClr val="black"/>
                </a:solidFill>
              </a:rPr>
              <a:t>summary </a:t>
            </a:r>
            <a:r>
              <a:rPr lang="en-US" sz="2400" dirty="0">
                <a:solidFill>
                  <a:prstClr val="black"/>
                </a:solidFill>
              </a:rPr>
              <a:t>report will </a:t>
            </a:r>
            <a:r>
              <a:rPr lang="en-US" sz="2400">
                <a:solidFill>
                  <a:prstClr val="black"/>
                </a:solidFill>
              </a:rPr>
              <a:t>compile </a:t>
            </a:r>
            <a:r>
              <a:rPr lang="en-US" sz="2400" dirty="0">
                <a:solidFill>
                  <a:prstClr val="black"/>
                </a:solidFill>
              </a:rPr>
              <a:t>the </a:t>
            </a:r>
            <a:r>
              <a:rPr lang="en-US" sz="2400">
                <a:solidFill>
                  <a:prstClr val="black"/>
                </a:solidFill>
              </a:rPr>
              <a:t>aggregate </a:t>
            </a:r>
            <a:r>
              <a:rPr lang="en-US" sz="2400" dirty="0">
                <a:solidFill>
                  <a:prstClr val="black"/>
                </a:solidFill>
              </a:rPr>
              <a:t>results and key findings</a:t>
            </a:r>
            <a:endParaRPr lang="en-US" sz="2400" dirty="0">
              <a:solidFill>
                <a:prstClr val="black"/>
              </a:solidFill>
              <a:latin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ESG responses </a:t>
            </a:r>
            <a:r>
              <a:rPr kumimoji="0" lang="en-US" sz="2400" b="0" i="0" u="none" strike="noStrike" kern="1200" cap="none" spc="0" normalizeH="0" baseline="0" noProof="0">
                <a:ln>
                  <a:noFill/>
                </a:ln>
                <a:solidFill>
                  <a:prstClr val="black"/>
                </a:solidFill>
                <a:effectLst/>
                <a:uLnTx/>
                <a:uFillTx/>
                <a:latin typeface="Calibri"/>
                <a:ea typeface="+mn-ea"/>
                <a:cs typeface="+mn-cs"/>
              </a:rPr>
              <a:t>are anonymised</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285750" indent="-285750">
              <a:buFont typeface="Arial" panose="020B0604020202020204" pitchFamily="34" charset="0"/>
              <a:buChar char="•"/>
            </a:pPr>
            <a:r>
              <a:rPr lang="en-US" sz="2400">
                <a:solidFill>
                  <a:prstClr val="black"/>
                </a:solidFill>
              </a:rPr>
              <a:t>Responses remain within </a:t>
            </a:r>
            <a:r>
              <a:rPr lang="en-US" sz="2400" dirty="0">
                <a:solidFill>
                  <a:prstClr val="black"/>
                </a:solidFill>
              </a:rPr>
              <a:t>the BPWG co-leads</a:t>
            </a:r>
            <a:r>
              <a:rPr lang="en-US" sz="2400">
                <a:solidFill>
                  <a:prstClr val="black"/>
                </a:solidFill>
              </a:rPr>
              <a:t> only</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285750" lvl="0" indent="-285750">
              <a:buFont typeface="Arial" panose="020B0604020202020204" pitchFamily="34" charset="0"/>
              <a:buChar char="•"/>
            </a:pPr>
            <a:r>
              <a:rPr lang="en-US" sz="2400">
                <a:solidFill>
                  <a:prstClr val="black"/>
                </a:solidFill>
              </a:rPr>
              <a:t>Aggregate </a:t>
            </a:r>
            <a:r>
              <a:rPr lang="en-US" sz="2400" dirty="0">
                <a:solidFill>
                  <a:prstClr val="black"/>
                </a:solidFill>
              </a:rPr>
              <a:t>findings</a:t>
            </a:r>
            <a:r>
              <a:rPr lang="en-US" sz="2400">
                <a:solidFill>
                  <a:prstClr val="black"/>
                </a:solidFill>
              </a:rPr>
              <a:t>, alongside</a:t>
            </a:r>
            <a:r>
              <a:rPr lang="en-US" sz="2400" dirty="0">
                <a:solidFill>
                  <a:prstClr val="black"/>
                </a:solidFill>
              </a:rPr>
              <a:t> </a:t>
            </a:r>
            <a:r>
              <a:rPr lang="en-US" sz="2400">
                <a:solidFill>
                  <a:prstClr val="black"/>
                </a:solidFill>
              </a:rPr>
              <a:t>anonymised</a:t>
            </a:r>
            <a:r>
              <a:rPr lang="en-US" sz="2400" dirty="0">
                <a:solidFill>
                  <a:prstClr val="black"/>
                </a:solidFill>
              </a:rPr>
              <a:t> responses</a:t>
            </a:r>
            <a:r>
              <a:rPr lang="en-US" sz="2400">
                <a:solidFill>
                  <a:prstClr val="black"/>
                </a:solidFill>
              </a:rPr>
              <a:t>, will be discussed at the November bi-monthly meeting</a:t>
            </a:r>
          </a:p>
          <a:p>
            <a:pPr marL="285750" lvl="0" indent="-285750">
              <a:buFont typeface="Arial" panose="020B0604020202020204" pitchFamily="34" charset="0"/>
              <a:buChar char="•"/>
            </a:pPr>
            <a:r>
              <a:rPr kumimoji="0" lang="en-US" sz="2400" b="0" i="0" u="none" strike="noStrike" kern="1200" cap="none" spc="0" normalizeH="0" baseline="0" noProof="0">
                <a:ln>
                  <a:noFill/>
                </a:ln>
                <a:solidFill>
                  <a:prstClr val="black"/>
                </a:solidFill>
                <a:effectLst/>
                <a:uLnTx/>
                <a:uFillTx/>
                <a:latin typeface="Calibri"/>
                <a:ea typeface="+mn-ea"/>
                <a:cs typeface="+mn-cs"/>
              </a:rPr>
              <a:t>Participation is optional</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0343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98F84B-F629-F314-87D5-802CC14BA5F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0EB09B3-1D12-0EC8-2E12-BE9856DB51F1}"/>
              </a:ext>
            </a:extLst>
          </p:cNvPr>
          <p:cNvPicPr>
            <a:picLocks noChangeAspect="1"/>
          </p:cNvPicPr>
          <p:nvPr/>
        </p:nvPicPr>
        <p:blipFill>
          <a:blip r:embed="rId3"/>
          <a:stretch>
            <a:fillRect/>
          </a:stretch>
        </p:blipFill>
        <p:spPr>
          <a:xfrm>
            <a:off x="3423819" y="665018"/>
            <a:ext cx="5344362" cy="6192982"/>
          </a:xfrm>
          <a:prstGeom prst="rect">
            <a:avLst/>
          </a:prstGeom>
        </p:spPr>
      </p:pic>
      <p:sp>
        <p:nvSpPr>
          <p:cNvPr id="4" name="Title 1">
            <a:extLst>
              <a:ext uri="{FF2B5EF4-FFF2-40B4-BE49-F238E27FC236}">
                <a16:creationId xmlns:a16="http://schemas.microsoft.com/office/drawing/2014/main" id="{221F2DDE-EF79-5095-5567-7CED32C878E1}"/>
              </a:ext>
            </a:extLst>
          </p:cNvPr>
          <p:cNvSpPr>
            <a:spLocks noGrp="1"/>
          </p:cNvSpPr>
          <p:nvPr>
            <p:ph type="title"/>
          </p:nvPr>
        </p:nvSpPr>
        <p:spPr>
          <a:xfrm>
            <a:off x="249574" y="1445380"/>
            <a:ext cx="3042266" cy="671292"/>
          </a:xfrm>
        </p:spPr>
        <p:txBody>
          <a:bodyPr>
            <a:noAutofit/>
          </a:bodyPr>
          <a:lstStyle/>
          <a:p>
            <a:r>
              <a:rPr lang="en-US" sz="3000" dirty="0">
                <a:solidFill>
                  <a:srgbClr val="002060"/>
                </a:solidFill>
              </a:rPr>
              <a:t>Survey of Current Practice in Living Evidence Synthesis among NIHR Evidence Synthesis Groups (4)</a:t>
            </a:r>
          </a:p>
        </p:txBody>
      </p:sp>
    </p:spTree>
    <p:extLst>
      <p:ext uri="{BB962C8B-B14F-4D97-AF65-F5344CB8AC3E}">
        <p14:creationId xmlns:p14="http://schemas.microsoft.com/office/powerpoint/2010/main" val="635734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15238</TotalTime>
  <Words>654</Words>
  <Application>Microsoft Macintosh PowerPoint</Application>
  <PresentationFormat>Widescreen</PresentationFormat>
  <Paragraphs>49</Paragraphs>
  <Slides>12</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Aptos</vt:lpstr>
      <vt:lpstr>Arial</vt:lpstr>
      <vt:lpstr>Bierstadt</vt:lpstr>
      <vt:lpstr>Calibri</vt:lpstr>
      <vt:lpstr>Helvetica Now Display</vt:lpstr>
      <vt:lpstr>1_Office Theme</vt:lpstr>
      <vt:lpstr>4_Office Theme</vt:lpstr>
      <vt:lpstr>NIHR Best Practice Working Group on Living Evidence Synthesis | Bi-Monthly Meeting | 7th July 2026    Survey of Current Practice in Living Evidence Synthesis #1: Launch    Ian Shemilt &amp; Anna Noel-Storr</vt:lpstr>
      <vt:lpstr>PowerPoint Presentation</vt:lpstr>
      <vt:lpstr>PowerPoint Presentation</vt:lpstr>
      <vt:lpstr>Best Practice Working Group on Living Evidence Synthesis</vt:lpstr>
      <vt:lpstr>UK NIHR Evidence Synthesis Groups</vt:lpstr>
      <vt:lpstr>Survey of Current Practice in Living Evidence Synthesis among NIHR Evidence Synthesis Groups (1)</vt:lpstr>
      <vt:lpstr>Survey of Current Practice in Living Evidence Synthesis among NIHR Evidence Synthesis Groups (2)</vt:lpstr>
      <vt:lpstr>Survey of Current Practice in Living Evidence Synthesis among NIHR Evidence Synthesis Groups (3)</vt:lpstr>
      <vt:lpstr>Survey of Current Practice in Living Evidence Synthesis among NIHR Evidence Synthesis Groups (4)</vt:lpstr>
      <vt:lpstr>PowerPoint Presentation</vt:lpstr>
      <vt:lpstr>NIHR Best Practice Working Group on Living Evidence Synthesis | Bi-Monthly Meeting | 7th July 2026    Survey of Current Practice in Living Evidence Synthesis #1: Launch    Ian Shemilt &amp; Anna Noel-Storr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Ian Shemilt</dc:creator>
  <cp:lastModifiedBy>Ian Shemilt</cp:lastModifiedBy>
  <cp:revision>19</cp:revision>
  <dcterms:created xsi:type="dcterms:W3CDTF">2025-06-30T08:23:17Z</dcterms:created>
  <dcterms:modified xsi:type="dcterms:W3CDTF">2026-07-06T15:55:28Z</dcterms:modified>
</cp:coreProperties>
</file>